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61" r:id="rId5"/>
    <p:sldId id="264" r:id="rId6"/>
    <p:sldId id="259" r:id="rId7"/>
    <p:sldId id="260" r:id="rId8"/>
    <p:sldId id="263" r:id="rId9"/>
    <p:sldId id="265"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528" autoAdjust="0"/>
  </p:normalViewPr>
  <p:slideViewPr>
    <p:cSldViewPr>
      <p:cViewPr>
        <p:scale>
          <a:sx n="60" d="100"/>
          <a:sy n="60" d="100"/>
        </p:scale>
        <p:origin x="-165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E8D57E-6694-4477-89E7-14E0C15F6584}" type="datetimeFigureOut">
              <a:rPr lang="en-US" smtClean="0"/>
              <a:t>5/14/2012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71C3BC-CD0F-446F-B915-8C5718E556EF}" type="slidenum">
              <a:rPr lang="en-US" smtClean="0"/>
              <a:t>‹#›</a:t>
            </a:fld>
            <a:endParaRPr lang="en-US"/>
          </a:p>
        </p:txBody>
      </p:sp>
    </p:spTree>
    <p:extLst>
      <p:ext uri="{BB962C8B-B14F-4D97-AF65-F5344CB8AC3E}">
        <p14:creationId xmlns:p14="http://schemas.microsoft.com/office/powerpoint/2010/main" val="1383842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DOUG:  Looking inward, our backs to the changes happening around us. Focused on the “in” in “individual”</a:t>
            </a:r>
            <a:endParaRPr lang="en-US" dirty="0"/>
          </a:p>
        </p:txBody>
      </p:sp>
      <p:sp>
        <p:nvSpPr>
          <p:cNvPr id="4" name="Slide Number Placeholder 3"/>
          <p:cNvSpPr>
            <a:spLocks noGrp="1"/>
          </p:cNvSpPr>
          <p:nvPr>
            <p:ph type="sldNum" sz="quarter" idx="10"/>
          </p:nvPr>
        </p:nvSpPr>
        <p:spPr/>
        <p:txBody>
          <a:bodyPr/>
          <a:lstStyle/>
          <a:p>
            <a:fld id="{6F71C3BC-CD0F-446F-B915-8C5718E556EF}" type="slidenum">
              <a:rPr lang="en-US" smtClean="0"/>
              <a:t>1</a:t>
            </a:fld>
            <a:endParaRPr lang="en-US"/>
          </a:p>
        </p:txBody>
      </p:sp>
    </p:spTree>
    <p:extLst>
      <p:ext uri="{BB962C8B-B14F-4D97-AF65-F5344CB8AC3E}">
        <p14:creationId xmlns:p14="http://schemas.microsoft.com/office/powerpoint/2010/main" val="28049945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DOUG:  Whole slide</a:t>
            </a:r>
          </a:p>
          <a:p>
            <a:r>
              <a:rPr lang="en-US" dirty="0" smtClean="0"/>
              <a:t>Inward focus</a:t>
            </a:r>
          </a:p>
          <a:p>
            <a:r>
              <a:rPr lang="en-US" dirty="0" smtClean="0"/>
              <a:t>Inward</a:t>
            </a:r>
            <a:r>
              <a:rPr lang="en-US" baseline="0" dirty="0" smtClean="0"/>
              <a:t> on implementing changes for the collective</a:t>
            </a:r>
          </a:p>
          <a:p>
            <a:r>
              <a:rPr lang="en-US" baseline="0" dirty="0" smtClean="0"/>
              <a:t>Individuals working as a community</a:t>
            </a:r>
            <a:r>
              <a:rPr lang="en-US" baseline="0" dirty="0"/>
              <a:t> </a:t>
            </a:r>
            <a:r>
              <a:rPr lang="en-US" baseline="0" dirty="0" smtClean="0"/>
              <a:t>to move initiatives from the outside to the inside</a:t>
            </a:r>
          </a:p>
          <a:p>
            <a:r>
              <a:rPr lang="en-US" baseline="0" dirty="0" smtClean="0"/>
              <a:t>A collective focus-&gt;improvement in student effectiveness</a:t>
            </a:r>
          </a:p>
        </p:txBody>
      </p:sp>
      <p:sp>
        <p:nvSpPr>
          <p:cNvPr id="4" name="Slide Number Placeholder 3"/>
          <p:cNvSpPr>
            <a:spLocks noGrp="1"/>
          </p:cNvSpPr>
          <p:nvPr>
            <p:ph type="sldNum" sz="quarter" idx="10"/>
          </p:nvPr>
        </p:nvSpPr>
        <p:spPr/>
        <p:txBody>
          <a:bodyPr/>
          <a:lstStyle/>
          <a:p>
            <a:fld id="{6F71C3BC-CD0F-446F-B915-8C5718E556EF}" type="slidenum">
              <a:rPr lang="en-US" smtClean="0"/>
              <a:t>10</a:t>
            </a:fld>
            <a:endParaRPr lang="en-US"/>
          </a:p>
        </p:txBody>
      </p:sp>
    </p:spTree>
    <p:extLst>
      <p:ext uri="{BB962C8B-B14F-4D97-AF65-F5344CB8AC3E}">
        <p14:creationId xmlns:p14="http://schemas.microsoft.com/office/powerpoint/2010/main" val="4027288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KARI : WE noticed at BRMS that there</a:t>
            </a:r>
            <a:r>
              <a:rPr lang="en-US" baseline="0" dirty="0" smtClean="0"/>
              <a:t> were too many initiatives that admin needed to implement.  They knew there was no way they could do this on their own- our REACTIVE state was sinking our iceberg- creating cracks- the future looked bleak. Our environment around the iceberg was changing, our students were changing, educational reform was happening= We needed to change- our iceberg would sink or at least keep cracking if we didn’t do something. </a:t>
            </a:r>
            <a:endParaRPr lang="en-US" dirty="0"/>
          </a:p>
        </p:txBody>
      </p:sp>
      <p:sp>
        <p:nvSpPr>
          <p:cNvPr id="4" name="Slide Number Placeholder 3"/>
          <p:cNvSpPr>
            <a:spLocks noGrp="1"/>
          </p:cNvSpPr>
          <p:nvPr>
            <p:ph type="sldNum" sz="quarter" idx="10"/>
          </p:nvPr>
        </p:nvSpPr>
        <p:spPr/>
        <p:txBody>
          <a:bodyPr/>
          <a:lstStyle/>
          <a:p>
            <a:fld id="{6F71C3BC-CD0F-446F-B915-8C5718E556EF}" type="slidenum">
              <a:rPr lang="en-US" smtClean="0"/>
              <a:t>2</a:t>
            </a:fld>
            <a:endParaRPr lang="en-US"/>
          </a:p>
        </p:txBody>
      </p:sp>
    </p:spTree>
    <p:extLst>
      <p:ext uri="{BB962C8B-B14F-4D97-AF65-F5344CB8AC3E}">
        <p14:creationId xmlns:p14="http://schemas.microsoft.com/office/powerpoint/2010/main" val="2241389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DOUG: Stress</a:t>
            </a:r>
            <a:r>
              <a:rPr lang="en-US" baseline="0" dirty="0" smtClean="0"/>
              <a:t> levels increased: we did not have enough time or support  to implement initiatives (</a:t>
            </a:r>
            <a:r>
              <a:rPr lang="en-US" baseline="0" dirty="0" err="1" smtClean="0"/>
              <a:t>RtI</a:t>
            </a:r>
            <a:r>
              <a:rPr lang="en-US" baseline="0" dirty="0" smtClean="0"/>
              <a:t>, </a:t>
            </a:r>
            <a:r>
              <a:rPr lang="en-US" baseline="0" dirty="0" err="1" smtClean="0"/>
              <a:t>PbIS</a:t>
            </a:r>
            <a:r>
              <a:rPr lang="en-US" baseline="0" dirty="0" smtClean="0"/>
              <a:t>, PRIDE periods, Sustained silent reading) based on district timelines without some basic structure:</a:t>
            </a:r>
          </a:p>
          <a:p>
            <a:endParaRPr lang="en-US" baseline="0" dirty="0" smtClean="0"/>
          </a:p>
          <a:p>
            <a:r>
              <a:rPr lang="en-US" baseline="0" dirty="0" smtClean="0"/>
              <a:t>KARI: Met with Trish at </a:t>
            </a:r>
            <a:r>
              <a:rPr lang="en-US" baseline="0" dirty="0" err="1" smtClean="0"/>
              <a:t>starbuck</a:t>
            </a:r>
            <a:r>
              <a:rPr lang="en-US" baseline="0" dirty="0" smtClean="0"/>
              <a:t>- gathered information based on how other </a:t>
            </a:r>
            <a:r>
              <a:rPr lang="en-US" baseline="0" dirty="0" err="1" smtClean="0"/>
              <a:t>builiding’s</a:t>
            </a:r>
            <a:r>
              <a:rPr lang="en-US" baseline="0" dirty="0" smtClean="0"/>
              <a:t> leadership and structures were designed= based on these examples we presented our rough design to our admin team- 6 small groups of staff, to meet during building Wednesdays to support our major building goals-every member of the staff would be involved.</a:t>
            </a:r>
            <a:endParaRPr lang="en-US" dirty="0"/>
          </a:p>
        </p:txBody>
      </p:sp>
      <p:sp>
        <p:nvSpPr>
          <p:cNvPr id="4" name="Slide Number Placeholder 3"/>
          <p:cNvSpPr>
            <a:spLocks noGrp="1"/>
          </p:cNvSpPr>
          <p:nvPr>
            <p:ph type="sldNum" sz="quarter" idx="10"/>
          </p:nvPr>
        </p:nvSpPr>
        <p:spPr/>
        <p:txBody>
          <a:bodyPr/>
          <a:lstStyle/>
          <a:p>
            <a:fld id="{6F71C3BC-CD0F-446F-B915-8C5718E556EF}" type="slidenum">
              <a:rPr lang="en-US" smtClean="0"/>
              <a:t>3</a:t>
            </a:fld>
            <a:endParaRPr lang="en-US"/>
          </a:p>
        </p:txBody>
      </p:sp>
    </p:spTree>
    <p:extLst>
      <p:ext uri="{BB962C8B-B14F-4D97-AF65-F5344CB8AC3E}">
        <p14:creationId xmlns:p14="http://schemas.microsoft.com/office/powerpoint/2010/main" val="2569745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DOUG: The following year we worked</a:t>
            </a:r>
            <a:r>
              <a:rPr lang="en-US" baseline="0" dirty="0" smtClean="0"/>
              <a:t> with Trish and Admin= a book study (-cotter- our iceberg is melting) . Our team leaders went on a day retreat to share in the journey our team had been experiencing the previous year. We wanted to focus on change management and what we might do to create an urgency within our staff to meet the changing needs of education.</a:t>
            </a:r>
            <a:endParaRPr lang="en-US" dirty="0"/>
          </a:p>
        </p:txBody>
      </p:sp>
      <p:sp>
        <p:nvSpPr>
          <p:cNvPr id="4" name="Slide Number Placeholder 3"/>
          <p:cNvSpPr>
            <a:spLocks noGrp="1"/>
          </p:cNvSpPr>
          <p:nvPr>
            <p:ph type="sldNum" sz="quarter" idx="10"/>
          </p:nvPr>
        </p:nvSpPr>
        <p:spPr/>
        <p:txBody>
          <a:bodyPr/>
          <a:lstStyle/>
          <a:p>
            <a:fld id="{6F71C3BC-CD0F-446F-B915-8C5718E556EF}" type="slidenum">
              <a:rPr lang="en-US" smtClean="0"/>
              <a:t>4</a:t>
            </a:fld>
            <a:endParaRPr lang="en-US"/>
          </a:p>
        </p:txBody>
      </p:sp>
    </p:spTree>
    <p:extLst>
      <p:ext uri="{BB962C8B-B14F-4D97-AF65-F5344CB8AC3E}">
        <p14:creationId xmlns:p14="http://schemas.microsoft.com/office/powerpoint/2010/main" val="1887374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Kari:</a:t>
            </a:r>
            <a:r>
              <a:rPr lang="en-US" baseline="0" dirty="0" smtClean="0"/>
              <a:t> </a:t>
            </a:r>
            <a:r>
              <a:rPr lang="en-US" dirty="0" smtClean="0"/>
              <a:t>We</a:t>
            </a:r>
            <a:r>
              <a:rPr lang="en-US" baseline="0" dirty="0" smtClean="0"/>
              <a:t> worked with each other to talk about creating a plan- a path and a process- Not what we do but HOW we are doing it.  We want to sustain something over time= out BRMS Strategic plan</a:t>
            </a:r>
            <a:endParaRPr lang="en-US" dirty="0"/>
          </a:p>
        </p:txBody>
      </p:sp>
      <p:sp>
        <p:nvSpPr>
          <p:cNvPr id="4" name="Slide Number Placeholder 3"/>
          <p:cNvSpPr>
            <a:spLocks noGrp="1"/>
          </p:cNvSpPr>
          <p:nvPr>
            <p:ph type="sldNum" sz="quarter" idx="10"/>
          </p:nvPr>
        </p:nvSpPr>
        <p:spPr/>
        <p:txBody>
          <a:bodyPr/>
          <a:lstStyle/>
          <a:p>
            <a:fld id="{6F71C3BC-CD0F-446F-B915-8C5718E556EF}" type="slidenum">
              <a:rPr lang="en-US" smtClean="0"/>
              <a:t>5</a:t>
            </a:fld>
            <a:endParaRPr lang="en-US"/>
          </a:p>
        </p:txBody>
      </p:sp>
    </p:spTree>
    <p:extLst>
      <p:ext uri="{BB962C8B-B14F-4D97-AF65-F5344CB8AC3E}">
        <p14:creationId xmlns:p14="http://schemas.microsoft.com/office/powerpoint/2010/main" val="1554174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Kari:</a:t>
            </a:r>
            <a:r>
              <a:rPr lang="en-US" baseline="0" dirty="0" smtClean="0"/>
              <a:t> </a:t>
            </a:r>
            <a:r>
              <a:rPr lang="en-US" dirty="0" smtClean="0"/>
              <a:t>We began</a:t>
            </a:r>
            <a:r>
              <a:rPr lang="en-US" baseline="0" dirty="0" smtClean="0"/>
              <a:t> to look outside the box to create new ways of doing business to support the strategic plan:</a:t>
            </a:r>
          </a:p>
          <a:p>
            <a:r>
              <a:rPr lang="en-US" baseline="0" dirty="0" smtClean="0"/>
              <a:t>DOUG; 1. Supporting our SIP with DATA other than a one time test by having team data dialogues</a:t>
            </a:r>
          </a:p>
          <a:p>
            <a:pPr marL="228600" indent="-228600">
              <a:buAutoNum type="arabicPeriod" startAt="2"/>
            </a:pPr>
            <a:r>
              <a:rPr lang="en-US" dirty="0" smtClean="0"/>
              <a:t>K. We went</a:t>
            </a:r>
            <a:r>
              <a:rPr lang="en-US" baseline="0" dirty="0" smtClean="0"/>
              <a:t> from providing universal classroom strategies to targeting instruction during Intervention times</a:t>
            </a:r>
          </a:p>
          <a:p>
            <a:pPr marL="228600" indent="-228600">
              <a:buAutoNum type="arabicPeriod" startAt="2"/>
            </a:pPr>
            <a:r>
              <a:rPr lang="en-US" baseline="0" dirty="0" smtClean="0"/>
              <a:t>D. We were s</a:t>
            </a:r>
            <a:r>
              <a:rPr lang="en-US" dirty="0" smtClean="0"/>
              <a:t>hifting</a:t>
            </a:r>
            <a:r>
              <a:rPr lang="en-US" baseline="0" dirty="0" smtClean="0"/>
              <a:t> more from re-active to pro-active with a long term vision statement</a:t>
            </a:r>
          </a:p>
          <a:p>
            <a:pPr marL="228600" indent="-228600">
              <a:buAutoNum type="arabicPeriod" startAt="4"/>
            </a:pPr>
            <a:r>
              <a:rPr lang="en-US" baseline="0" dirty="0" smtClean="0"/>
              <a:t>Put in place a plan and goals which aligned with our PD so we could plan do check and adjust.</a:t>
            </a:r>
          </a:p>
          <a:p>
            <a:pPr marL="228600" indent="-228600">
              <a:buAutoNum type="arabicPeriod" startAt="4"/>
            </a:pPr>
            <a:r>
              <a:rPr lang="en-US" baseline="0" dirty="0" smtClean="0"/>
              <a:t>We created feedback surveys to get a broader perspective of all stakeholders </a:t>
            </a:r>
          </a:p>
          <a:p>
            <a:r>
              <a:rPr lang="en-US" dirty="0" smtClean="0"/>
              <a:t>6.</a:t>
            </a:r>
            <a:r>
              <a:rPr lang="en-US" baseline="0" dirty="0" smtClean="0"/>
              <a:t>  We looked at how we spent our time during PD and tried to think of new ways we could facilitate our collaborative learning</a:t>
            </a:r>
            <a:endParaRPr lang="en-US" dirty="0"/>
          </a:p>
        </p:txBody>
      </p:sp>
      <p:sp>
        <p:nvSpPr>
          <p:cNvPr id="4" name="Slide Number Placeholder 3"/>
          <p:cNvSpPr>
            <a:spLocks noGrp="1"/>
          </p:cNvSpPr>
          <p:nvPr>
            <p:ph type="sldNum" sz="quarter" idx="10"/>
          </p:nvPr>
        </p:nvSpPr>
        <p:spPr/>
        <p:txBody>
          <a:bodyPr/>
          <a:lstStyle/>
          <a:p>
            <a:fld id="{6F71C3BC-CD0F-446F-B915-8C5718E556EF}" type="slidenum">
              <a:rPr lang="en-US" smtClean="0"/>
              <a:t>6</a:t>
            </a:fld>
            <a:endParaRPr lang="en-US"/>
          </a:p>
        </p:txBody>
      </p:sp>
    </p:spTree>
    <p:extLst>
      <p:ext uri="{BB962C8B-B14F-4D97-AF65-F5344CB8AC3E}">
        <p14:creationId xmlns:p14="http://schemas.microsoft.com/office/powerpoint/2010/main" val="1911985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a:t>
            </a:r>
            <a:r>
              <a:rPr lang="en-US" baseline="0" dirty="0" smtClean="0"/>
              <a:t> new jobs were managing change by supporting teachers as they reacted to our new way of doing business:</a:t>
            </a:r>
          </a:p>
          <a:p>
            <a:r>
              <a:rPr lang="en-US" baseline="0" dirty="0" smtClean="0"/>
              <a:t>Ex- new evaluation and pre/post assessments</a:t>
            </a:r>
          </a:p>
          <a:p>
            <a:r>
              <a:rPr lang="en-US" baseline="0" dirty="0" smtClean="0"/>
              <a:t>Kari:  SOCKS- Creating </a:t>
            </a:r>
            <a:r>
              <a:rPr lang="en-US" baseline="0" dirty="0" err="1" smtClean="0"/>
              <a:t>resourceses</a:t>
            </a:r>
            <a:r>
              <a:rPr lang="en-US" baseline="0" dirty="0" smtClean="0"/>
              <a:t> for spreadsheets of data (harness and acuity)</a:t>
            </a:r>
          </a:p>
          <a:p>
            <a:r>
              <a:rPr lang="en-US" baseline="0" dirty="0" smtClean="0"/>
              <a:t>Providing cheerleading for differentiated instruction</a:t>
            </a:r>
          </a:p>
          <a:p>
            <a:r>
              <a:rPr lang="en-US" baseline="0" dirty="0" smtClean="0"/>
              <a:t>DOUG: Creating dialogue and opportunities to discuss instruction</a:t>
            </a:r>
            <a:endParaRPr lang="en-US" dirty="0"/>
          </a:p>
        </p:txBody>
      </p:sp>
      <p:sp>
        <p:nvSpPr>
          <p:cNvPr id="4" name="Slide Number Placeholder 3"/>
          <p:cNvSpPr>
            <a:spLocks noGrp="1"/>
          </p:cNvSpPr>
          <p:nvPr>
            <p:ph type="sldNum" sz="quarter" idx="10"/>
          </p:nvPr>
        </p:nvSpPr>
        <p:spPr/>
        <p:txBody>
          <a:bodyPr/>
          <a:lstStyle/>
          <a:p>
            <a:fld id="{6F71C3BC-CD0F-446F-B915-8C5718E556EF}" type="slidenum">
              <a:rPr lang="en-US" smtClean="0"/>
              <a:t>7</a:t>
            </a:fld>
            <a:endParaRPr lang="en-US"/>
          </a:p>
        </p:txBody>
      </p:sp>
    </p:spTree>
    <p:extLst>
      <p:ext uri="{BB962C8B-B14F-4D97-AF65-F5344CB8AC3E}">
        <p14:creationId xmlns:p14="http://schemas.microsoft.com/office/powerpoint/2010/main" val="3226332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We found out that many people’s awareness about their current state was</a:t>
            </a:r>
            <a:r>
              <a:rPr lang="en-US" baseline="0" dirty="0" smtClean="0"/>
              <a:t> heightened</a:t>
            </a:r>
          </a:p>
          <a:p>
            <a:pPr marL="0" indent="0">
              <a:buNone/>
            </a:pPr>
            <a:r>
              <a:rPr lang="en-US" baseline="0" dirty="0" smtClean="0"/>
              <a:t>Doug:</a:t>
            </a:r>
          </a:p>
          <a:p>
            <a:pPr marL="228600" indent="-228600">
              <a:buAutoNum type="arabicPeriod"/>
            </a:pPr>
            <a:r>
              <a:rPr lang="en-US" dirty="0" smtClean="0"/>
              <a:t>Many began</a:t>
            </a:r>
            <a:r>
              <a:rPr lang="en-US" baseline="0" dirty="0" smtClean="0"/>
              <a:t> to actively f</a:t>
            </a:r>
            <a:r>
              <a:rPr lang="en-US" dirty="0" smtClean="0"/>
              <a:t>inding</a:t>
            </a:r>
            <a:r>
              <a:rPr lang="en-US" baseline="0" dirty="0" smtClean="0"/>
              <a:t> new ways of doing things and assessing students</a:t>
            </a:r>
          </a:p>
          <a:p>
            <a:pPr marL="0" indent="0">
              <a:buNone/>
            </a:pPr>
            <a:r>
              <a:rPr lang="en-US" baseline="0" dirty="0" smtClean="0"/>
              <a:t>Kari </a:t>
            </a:r>
          </a:p>
          <a:p>
            <a:pPr marL="228600" indent="-228600">
              <a:buAutoNum type="arabicPeriod"/>
            </a:pPr>
            <a:r>
              <a:rPr lang="en-US" baseline="0" dirty="0" smtClean="0"/>
              <a:t>We began researching new ideas </a:t>
            </a:r>
          </a:p>
          <a:p>
            <a:pPr marL="0" indent="0">
              <a:buNone/>
            </a:pPr>
            <a:r>
              <a:rPr lang="en-US" baseline="0" dirty="0" smtClean="0"/>
              <a:t>Doug</a:t>
            </a:r>
          </a:p>
          <a:p>
            <a:pPr marL="228600" indent="-228600">
              <a:buAutoNum type="arabicPeriod"/>
            </a:pPr>
            <a:r>
              <a:rPr lang="en-US" baseline="0" dirty="0" smtClean="0"/>
              <a:t>Some saw the bigger district picture</a:t>
            </a:r>
          </a:p>
          <a:p>
            <a:pPr marL="228600" indent="-228600">
              <a:buAutoNum type="arabicPeriod"/>
            </a:pPr>
            <a:r>
              <a:rPr lang="en-US" baseline="0" dirty="0" smtClean="0"/>
              <a:t>All were  exposure to our new world- the 21</a:t>
            </a:r>
            <a:r>
              <a:rPr lang="en-US" baseline="30000" dirty="0" smtClean="0"/>
              <a:t>st</a:t>
            </a:r>
            <a:r>
              <a:rPr lang="en-US" baseline="0" dirty="0" smtClean="0"/>
              <a:t> century possibilities</a:t>
            </a:r>
            <a:endParaRPr lang="en-US" dirty="0"/>
          </a:p>
        </p:txBody>
      </p:sp>
      <p:sp>
        <p:nvSpPr>
          <p:cNvPr id="4" name="Slide Number Placeholder 3"/>
          <p:cNvSpPr>
            <a:spLocks noGrp="1"/>
          </p:cNvSpPr>
          <p:nvPr>
            <p:ph type="sldNum" sz="quarter" idx="10"/>
          </p:nvPr>
        </p:nvSpPr>
        <p:spPr/>
        <p:txBody>
          <a:bodyPr/>
          <a:lstStyle/>
          <a:p>
            <a:fld id="{6F71C3BC-CD0F-446F-B915-8C5718E556EF}" type="slidenum">
              <a:rPr lang="en-US" smtClean="0"/>
              <a:t>8</a:t>
            </a:fld>
            <a:endParaRPr lang="en-US"/>
          </a:p>
        </p:txBody>
      </p:sp>
    </p:spTree>
    <p:extLst>
      <p:ext uri="{BB962C8B-B14F-4D97-AF65-F5344CB8AC3E}">
        <p14:creationId xmlns:p14="http://schemas.microsoft.com/office/powerpoint/2010/main" val="1032132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Kari (whole Slide)  : </a:t>
            </a:r>
          </a:p>
          <a:p>
            <a:r>
              <a:rPr lang="en-US" dirty="0" smtClean="0"/>
              <a:t>WE are a community that continues to find our identity </a:t>
            </a:r>
          </a:p>
          <a:p>
            <a:r>
              <a:rPr lang="en-US" dirty="0" smtClean="0"/>
              <a:t>We</a:t>
            </a:r>
            <a:r>
              <a:rPr lang="en-US" baseline="0" dirty="0" smtClean="0"/>
              <a:t> have a common focus and a vision to tie it together.</a:t>
            </a:r>
          </a:p>
          <a:p>
            <a:r>
              <a:rPr lang="en-US" baseline="0" dirty="0" smtClean="0"/>
              <a:t>We are making our iceberg a place to weather the storms and survive in an </a:t>
            </a:r>
            <a:r>
              <a:rPr lang="en-US" baseline="0" dirty="0" err="1" smtClean="0"/>
              <a:t>everchanging</a:t>
            </a:r>
            <a:r>
              <a:rPr lang="en-US" baseline="0" dirty="0" smtClean="0"/>
              <a:t> world of education</a:t>
            </a:r>
            <a:endParaRPr lang="en-US" dirty="0"/>
          </a:p>
        </p:txBody>
      </p:sp>
      <p:sp>
        <p:nvSpPr>
          <p:cNvPr id="4" name="Slide Number Placeholder 3"/>
          <p:cNvSpPr>
            <a:spLocks noGrp="1"/>
          </p:cNvSpPr>
          <p:nvPr>
            <p:ph type="sldNum" sz="quarter" idx="10"/>
          </p:nvPr>
        </p:nvSpPr>
        <p:spPr/>
        <p:txBody>
          <a:bodyPr/>
          <a:lstStyle/>
          <a:p>
            <a:fld id="{6F71C3BC-CD0F-446F-B915-8C5718E556EF}" type="slidenum">
              <a:rPr lang="en-US" smtClean="0"/>
              <a:t>9</a:t>
            </a:fld>
            <a:endParaRPr lang="en-US"/>
          </a:p>
        </p:txBody>
      </p:sp>
    </p:spTree>
    <p:extLst>
      <p:ext uri="{BB962C8B-B14F-4D97-AF65-F5344CB8AC3E}">
        <p14:creationId xmlns:p14="http://schemas.microsoft.com/office/powerpoint/2010/main" val="997793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98E3072-7600-41AC-9833-D5A70BFFC967}" type="datetimeFigureOut">
              <a:rPr lang="en-US" smtClean="0"/>
              <a:t>5/14/2012</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46B00D8B-2A8E-4722-8430-157866D004F8}"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8E3072-7600-41AC-9833-D5A70BFFC967}" type="datetimeFigureOut">
              <a:rPr lang="en-US" smtClean="0"/>
              <a:t>5/14/2012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00D8B-2A8E-4722-8430-157866D004F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8E3072-7600-41AC-9833-D5A70BFFC967}" type="datetimeFigureOut">
              <a:rPr lang="en-US" smtClean="0"/>
              <a:t>5/14/2012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00D8B-2A8E-4722-8430-157866D004F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8E3072-7600-41AC-9833-D5A70BFFC967}" type="datetimeFigureOut">
              <a:rPr lang="en-US" smtClean="0"/>
              <a:t>5/14/2012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00D8B-2A8E-4722-8430-157866D004F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98E3072-7600-41AC-9833-D5A70BFFC967}" type="datetimeFigureOut">
              <a:rPr lang="en-US" smtClean="0"/>
              <a:t>5/14/2012</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B00D8B-2A8E-4722-8430-157866D004F8}"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98E3072-7600-41AC-9833-D5A70BFFC967}" type="datetimeFigureOut">
              <a:rPr lang="en-US" smtClean="0"/>
              <a:t>5/14/2012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00D8B-2A8E-4722-8430-157866D004F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98E3072-7600-41AC-9833-D5A70BFFC967}" type="datetimeFigureOut">
              <a:rPr lang="en-US" smtClean="0"/>
              <a:t>5/14/2012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B00D8B-2A8E-4722-8430-157866D004F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8E3072-7600-41AC-9833-D5A70BFFC967}" type="datetimeFigureOut">
              <a:rPr lang="en-US" smtClean="0"/>
              <a:t>5/14/2012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B00D8B-2A8E-4722-8430-157866D004F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798E3072-7600-41AC-9833-D5A70BFFC967}" type="datetimeFigureOut">
              <a:rPr lang="en-US" smtClean="0"/>
              <a:t>5/14/2012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B00D8B-2A8E-4722-8430-157866D004F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98E3072-7600-41AC-9833-D5A70BFFC967}" type="datetimeFigureOut">
              <a:rPr lang="en-US" smtClean="0"/>
              <a:t>5/14/2012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B00D8B-2A8E-4722-8430-157866D004F8}"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798E3072-7600-41AC-9833-D5A70BFFC967}" type="datetimeFigureOut">
              <a:rPr lang="en-US" smtClean="0"/>
              <a:t>5/14/2012</a:t>
            </a:fld>
            <a:endParaRPr lang="en-US"/>
          </a:p>
        </p:txBody>
      </p:sp>
      <p:sp>
        <p:nvSpPr>
          <p:cNvPr id="7" name="Slide Number Placeholder 6"/>
          <p:cNvSpPr>
            <a:spLocks noGrp="1"/>
          </p:cNvSpPr>
          <p:nvPr>
            <p:ph type="sldNum" sz="quarter" idx="12"/>
          </p:nvPr>
        </p:nvSpPr>
        <p:spPr/>
        <p:txBody>
          <a:bodyPr/>
          <a:lstStyle/>
          <a:p>
            <a:fld id="{46B00D8B-2A8E-4722-8430-157866D004F8}"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798E3072-7600-41AC-9833-D5A70BFFC967}" type="datetimeFigureOut">
              <a:rPr lang="en-US" smtClean="0"/>
              <a:t>5/14/2012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6B00D8B-2A8E-4722-8430-157866D004F8}"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dJQmWYZzg5M&amp;feature=related"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9.tmp"/><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The adventure of coaching at BRMS</a:t>
            </a:r>
            <a:endParaRPr lang="en-US" dirty="0"/>
          </a:p>
        </p:txBody>
      </p:sp>
      <p:sp>
        <p:nvSpPr>
          <p:cNvPr id="2" name="Title 1"/>
          <p:cNvSpPr>
            <a:spLocks noGrp="1"/>
          </p:cNvSpPr>
          <p:nvPr>
            <p:ph type="ctrTitle"/>
          </p:nvPr>
        </p:nvSpPr>
        <p:spPr>
          <a:xfrm>
            <a:off x="542925" y="3200399"/>
            <a:ext cx="6629400" cy="1219201"/>
          </a:xfrm>
        </p:spPr>
        <p:txBody>
          <a:bodyPr/>
          <a:lstStyle/>
          <a:p>
            <a:r>
              <a:rPr lang="en-US" dirty="0" smtClean="0"/>
              <a:t>Our iceberg is……</a:t>
            </a:r>
            <a:br>
              <a:rPr lang="en-US" dirty="0" smtClean="0"/>
            </a:br>
            <a:r>
              <a:rPr lang="en-US" dirty="0" smtClean="0"/>
              <a:t>changing </a:t>
            </a:r>
            <a:endParaRPr lang="en-US" dirty="0"/>
          </a:p>
        </p:txBody>
      </p:sp>
      <p:pic>
        <p:nvPicPr>
          <p:cNvPr id="7" name="Picture 6"/>
          <p:cNvPicPr>
            <a:picLocks noChangeAspect="1"/>
          </p:cNvPicPr>
          <p:nvPr/>
        </p:nvPicPr>
        <p:blipFill>
          <a:blip r:embed="rId3"/>
          <a:stretch>
            <a:fillRect/>
          </a:stretch>
        </p:blipFill>
        <p:spPr>
          <a:xfrm>
            <a:off x="1828800" y="381000"/>
            <a:ext cx="5071872" cy="2438400"/>
          </a:xfrm>
          <a:prstGeom prst="rect">
            <a:avLst/>
          </a:prstGeom>
        </p:spPr>
      </p:pic>
    </p:spTree>
    <p:extLst>
      <p:ext uri="{BB962C8B-B14F-4D97-AF65-F5344CB8AC3E}">
        <p14:creationId xmlns:p14="http://schemas.microsoft.com/office/powerpoint/2010/main" val="197753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end….</a:t>
            </a:r>
            <a:endParaRPr lang="en-US" dirty="0"/>
          </a:p>
        </p:txBody>
      </p:sp>
      <p:pic>
        <p:nvPicPr>
          <p:cNvPr id="7" name="Picture 6">
            <a:hlinkClick r:id="rId3"/>
          </p:cNvPr>
          <p:cNvPicPr>
            <a:picLocks noChangeAspect="1"/>
          </p:cNvPicPr>
          <p:nvPr/>
        </p:nvPicPr>
        <p:blipFill>
          <a:blip r:embed="rId4"/>
          <a:stretch>
            <a:fillRect/>
          </a:stretch>
        </p:blipFill>
        <p:spPr>
          <a:xfrm>
            <a:off x="990600" y="1828800"/>
            <a:ext cx="7077031" cy="2438400"/>
          </a:xfrm>
          <a:prstGeom prst="rect">
            <a:avLst/>
          </a:prstGeom>
        </p:spPr>
      </p:pic>
    </p:spTree>
    <p:extLst>
      <p:ext uri="{BB962C8B-B14F-4D97-AF65-F5344CB8AC3E}">
        <p14:creationId xmlns:p14="http://schemas.microsoft.com/office/powerpoint/2010/main" val="39974671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beginning</a:t>
            </a:r>
            <a:endParaRPr lang="en-US" dirty="0"/>
          </a:p>
        </p:txBody>
      </p:sp>
      <p:sp>
        <p:nvSpPr>
          <p:cNvPr id="3" name="Content Placeholder 2"/>
          <p:cNvSpPr>
            <a:spLocks noGrp="1"/>
          </p:cNvSpPr>
          <p:nvPr>
            <p:ph sz="half" idx="1"/>
          </p:nvPr>
        </p:nvSpPr>
        <p:spPr>
          <a:xfrm>
            <a:off x="426128" y="1524000"/>
            <a:ext cx="7574872" cy="4602479"/>
          </a:xfrm>
        </p:spPr>
        <p:txBody>
          <a:bodyPr/>
          <a:lstStyle/>
          <a:p>
            <a:r>
              <a:rPr lang="en-US" dirty="0" smtClean="0"/>
              <a:t>Fissures, initiatives and structures!</a:t>
            </a:r>
          </a:p>
          <a:p>
            <a:r>
              <a:rPr lang="en-US" dirty="0" smtClean="0"/>
              <a:t>A story of necessity.</a:t>
            </a:r>
          </a:p>
          <a:p>
            <a:r>
              <a:rPr lang="en-US" dirty="0" smtClean="0"/>
              <a:t>Creating a capacity for change.</a:t>
            </a:r>
          </a:p>
          <a:p>
            <a:endParaRPr lang="en-US" dirty="0" smtClean="0"/>
          </a:p>
          <a:p>
            <a:endParaRPr lang="en-US" dirty="0" smtClean="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62000" y="3352800"/>
            <a:ext cx="4340111" cy="2819400"/>
          </a:xfrm>
        </p:spPr>
      </p:pic>
      <p:sp>
        <p:nvSpPr>
          <p:cNvPr id="6" name="Rounded Rectangular Callout 5"/>
          <p:cNvSpPr/>
          <p:nvPr/>
        </p:nvSpPr>
        <p:spPr>
          <a:xfrm>
            <a:off x="5791200" y="3276600"/>
            <a:ext cx="2514600" cy="2286000"/>
          </a:xfrm>
          <a:prstGeom prst="wedgeRoundRectCallout">
            <a:avLst>
              <a:gd name="adj1" fmla="val -130070"/>
              <a:gd name="adj2" fmla="val 10962"/>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Wow- there’s no way we can ignore these fissures- we’ve got to do SOMETHING!!!</a:t>
            </a:r>
            <a:endParaRPr lang="en-US" dirty="0"/>
          </a:p>
        </p:txBody>
      </p:sp>
    </p:spTree>
    <p:extLst>
      <p:ext uri="{BB962C8B-B14F-4D97-AF65-F5344CB8AC3E}">
        <p14:creationId xmlns:p14="http://schemas.microsoft.com/office/powerpoint/2010/main" val="31122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Structures to accomplish Goals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 y="1932080"/>
            <a:ext cx="2843064" cy="3782920"/>
          </a:xfrm>
        </p:spPr>
      </p:pic>
      <p:sp>
        <p:nvSpPr>
          <p:cNvPr id="3" name="TextBox 2"/>
          <p:cNvSpPr txBox="1"/>
          <p:nvPr/>
        </p:nvSpPr>
        <p:spPr>
          <a:xfrm>
            <a:off x="3733800" y="1905000"/>
            <a:ext cx="5105400" cy="3970318"/>
          </a:xfrm>
          <a:prstGeom prst="rect">
            <a:avLst/>
          </a:prstGeom>
          <a:noFill/>
        </p:spPr>
        <p:txBody>
          <a:bodyPr wrap="square" rtlCol="0">
            <a:spAutoFit/>
          </a:bodyPr>
          <a:lstStyle/>
          <a:p>
            <a:pPr marL="285750" indent="-285750">
              <a:buFontTx/>
              <a:buChar char="-"/>
            </a:pPr>
            <a:r>
              <a:rPr lang="en-US" sz="2800" dirty="0" smtClean="0"/>
              <a:t>A ROUGH idea: </a:t>
            </a:r>
            <a:r>
              <a:rPr lang="en-US" sz="2800" dirty="0"/>
              <a:t> </a:t>
            </a:r>
            <a:r>
              <a:rPr lang="en-US" sz="2800" dirty="0" err="1" smtClean="0"/>
              <a:t>sorta</a:t>
            </a:r>
            <a:r>
              <a:rPr lang="en-US" sz="2800" dirty="0" smtClean="0"/>
              <a:t> PLC’s </a:t>
            </a:r>
          </a:p>
          <a:p>
            <a:pPr marL="285750" indent="-285750">
              <a:buFontTx/>
              <a:buChar char="-"/>
            </a:pPr>
            <a:endParaRPr lang="en-US" sz="2800" dirty="0" smtClean="0"/>
          </a:p>
          <a:p>
            <a:pPr marL="285750" indent="-285750">
              <a:buFontTx/>
              <a:buChar char="-"/>
            </a:pPr>
            <a:r>
              <a:rPr lang="en-US" sz="2800" dirty="0" smtClean="0"/>
              <a:t>Involving all stakeholders </a:t>
            </a:r>
          </a:p>
          <a:p>
            <a:pPr marL="285750" indent="-285750">
              <a:buFontTx/>
              <a:buChar char="-"/>
            </a:pPr>
            <a:endParaRPr lang="en-US" sz="2800" dirty="0" smtClean="0"/>
          </a:p>
          <a:p>
            <a:pPr marL="285750" indent="-285750">
              <a:buFontTx/>
              <a:buChar char="-"/>
            </a:pPr>
            <a:r>
              <a:rPr lang="en-US" sz="2800" dirty="0" smtClean="0"/>
              <a:t>Coaching roles:</a:t>
            </a:r>
          </a:p>
          <a:p>
            <a:pPr marL="742950" lvl="1" indent="-285750">
              <a:buFontTx/>
              <a:buChar char="-"/>
            </a:pPr>
            <a:r>
              <a:rPr lang="en-US" sz="2800" dirty="0" smtClean="0"/>
              <a:t> team oriented,</a:t>
            </a:r>
          </a:p>
          <a:p>
            <a:pPr marL="742950" lvl="1" indent="-285750">
              <a:buFontTx/>
              <a:buChar char="-"/>
            </a:pPr>
            <a:r>
              <a:rPr lang="en-US" sz="2800" dirty="0" smtClean="0"/>
              <a:t> building collective goal- related to SIP</a:t>
            </a:r>
            <a:endParaRPr lang="en-US" sz="2800" dirty="0"/>
          </a:p>
        </p:txBody>
      </p:sp>
    </p:spTree>
    <p:extLst>
      <p:ext uri="{BB962C8B-B14F-4D97-AF65-F5344CB8AC3E}">
        <p14:creationId xmlns:p14="http://schemas.microsoft.com/office/powerpoint/2010/main" val="2729382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Creating </a:t>
            </a:r>
            <a:r>
              <a:rPr lang="en-US" dirty="0" err="1" smtClean="0"/>
              <a:t>uRGENCY</a:t>
            </a:r>
            <a:endParaRPr lang="en-US" dirty="0"/>
          </a:p>
        </p:txBody>
      </p:sp>
      <p:sp>
        <p:nvSpPr>
          <p:cNvPr id="9" name="Text Placeholder 8"/>
          <p:cNvSpPr>
            <a:spLocks noGrp="1"/>
          </p:cNvSpPr>
          <p:nvPr>
            <p:ph type="body" idx="1"/>
          </p:nvPr>
        </p:nvSpPr>
        <p:spPr/>
        <p:txBody>
          <a:bodyPr/>
          <a:lstStyle/>
          <a:p>
            <a:r>
              <a:rPr lang="en-US" dirty="0" smtClean="0"/>
              <a:t>Admin Team	</a:t>
            </a:r>
            <a:endParaRPr lang="en-US" dirty="0"/>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219200" y="2438400"/>
            <a:ext cx="2590800" cy="2286000"/>
          </a:xfrm>
        </p:spPr>
      </p:pic>
      <p:sp>
        <p:nvSpPr>
          <p:cNvPr id="10" name="Text Placeholder 9"/>
          <p:cNvSpPr>
            <a:spLocks noGrp="1"/>
          </p:cNvSpPr>
          <p:nvPr>
            <p:ph type="body" sz="quarter" idx="3"/>
          </p:nvPr>
        </p:nvSpPr>
        <p:spPr>
          <a:xfrm>
            <a:off x="4876800" y="2743200"/>
            <a:ext cx="4041775" cy="639762"/>
          </a:xfrm>
        </p:spPr>
        <p:txBody>
          <a:bodyPr/>
          <a:lstStyle/>
          <a:p>
            <a:r>
              <a:rPr lang="en-US" dirty="0" smtClean="0"/>
              <a:t>Trish</a:t>
            </a:r>
            <a:endParaRPr lang="en-US" dirty="0"/>
          </a:p>
        </p:txBody>
      </p:sp>
      <p:pic>
        <p:nvPicPr>
          <p:cNvPr id="8" name="Content Placeholder 7"/>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5562600" y="3429000"/>
            <a:ext cx="2809875" cy="2209800"/>
          </a:xfrm>
        </p:spPr>
      </p:pic>
    </p:spTree>
    <p:extLst>
      <p:ext uri="{BB962C8B-B14F-4D97-AF65-F5344CB8AC3E}">
        <p14:creationId xmlns:p14="http://schemas.microsoft.com/office/powerpoint/2010/main" val="219564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1000"/>
                                        <p:tgtEl>
                                          <p:spTgt spid="9">
                                            <p:txEl>
                                              <p:pRg st="0" end="0"/>
                                            </p:txEl>
                                          </p:spTgt>
                                        </p:tgtEl>
                                      </p:cBhvr>
                                    </p:animEffect>
                                    <p:anim calcmode="lin" valueType="num">
                                      <p:cBhvr>
                                        <p:cTn id="15"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80">
                                          <p:stCondLst>
                                            <p:cond delay="0"/>
                                          </p:stCondLst>
                                        </p:cTn>
                                        <p:tgtEl>
                                          <p:spTgt spid="8"/>
                                        </p:tgtEl>
                                      </p:cBhvr>
                                    </p:animEffect>
                                    <p:anim calcmode="lin" valueType="num">
                                      <p:cBhvr>
                                        <p:cTn id="2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7" dur="26">
                                          <p:stCondLst>
                                            <p:cond delay="650"/>
                                          </p:stCondLst>
                                        </p:cTn>
                                        <p:tgtEl>
                                          <p:spTgt spid="8"/>
                                        </p:tgtEl>
                                      </p:cBhvr>
                                      <p:to x="100000" y="60000"/>
                                    </p:animScale>
                                    <p:animScale>
                                      <p:cBhvr>
                                        <p:cTn id="28" dur="166" decel="50000">
                                          <p:stCondLst>
                                            <p:cond delay="676"/>
                                          </p:stCondLst>
                                        </p:cTn>
                                        <p:tgtEl>
                                          <p:spTgt spid="8"/>
                                        </p:tgtEl>
                                      </p:cBhvr>
                                      <p:to x="100000" y="100000"/>
                                    </p:animScale>
                                    <p:animScale>
                                      <p:cBhvr>
                                        <p:cTn id="29" dur="26">
                                          <p:stCondLst>
                                            <p:cond delay="1312"/>
                                          </p:stCondLst>
                                        </p:cTn>
                                        <p:tgtEl>
                                          <p:spTgt spid="8"/>
                                        </p:tgtEl>
                                      </p:cBhvr>
                                      <p:to x="100000" y="80000"/>
                                    </p:animScale>
                                    <p:animScale>
                                      <p:cBhvr>
                                        <p:cTn id="30" dur="166" decel="50000">
                                          <p:stCondLst>
                                            <p:cond delay="1338"/>
                                          </p:stCondLst>
                                        </p:cTn>
                                        <p:tgtEl>
                                          <p:spTgt spid="8"/>
                                        </p:tgtEl>
                                      </p:cBhvr>
                                      <p:to x="100000" y="100000"/>
                                    </p:animScale>
                                    <p:animScale>
                                      <p:cBhvr>
                                        <p:cTn id="31" dur="26">
                                          <p:stCondLst>
                                            <p:cond delay="1642"/>
                                          </p:stCondLst>
                                        </p:cTn>
                                        <p:tgtEl>
                                          <p:spTgt spid="8"/>
                                        </p:tgtEl>
                                      </p:cBhvr>
                                      <p:to x="100000" y="90000"/>
                                    </p:animScale>
                                    <p:animScale>
                                      <p:cBhvr>
                                        <p:cTn id="32" dur="166" decel="50000">
                                          <p:stCondLst>
                                            <p:cond delay="1668"/>
                                          </p:stCondLst>
                                        </p:cTn>
                                        <p:tgtEl>
                                          <p:spTgt spid="8"/>
                                        </p:tgtEl>
                                      </p:cBhvr>
                                      <p:to x="100000" y="100000"/>
                                    </p:animScale>
                                    <p:animScale>
                                      <p:cBhvr>
                                        <p:cTn id="33" dur="26">
                                          <p:stCondLst>
                                            <p:cond delay="1808"/>
                                          </p:stCondLst>
                                        </p:cTn>
                                        <p:tgtEl>
                                          <p:spTgt spid="8"/>
                                        </p:tgtEl>
                                      </p:cBhvr>
                                      <p:to x="100000" y="95000"/>
                                    </p:animScale>
                                    <p:animScale>
                                      <p:cBhvr>
                                        <p:cTn id="34" dur="166" decel="50000">
                                          <p:stCondLst>
                                            <p:cond delay="1834"/>
                                          </p:stCondLst>
                                        </p:cTn>
                                        <p:tgtEl>
                                          <p:spTgt spid="8"/>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0">
                                            <p:txEl>
                                              <p:pRg st="0" end="0"/>
                                            </p:txEl>
                                          </p:spTgt>
                                        </p:tgtEl>
                                        <p:attrNameLst>
                                          <p:attrName>style.visibility</p:attrName>
                                        </p:attrNameLst>
                                      </p:cBhvr>
                                      <p:to>
                                        <p:strVal val="visible"/>
                                      </p:to>
                                    </p:set>
                                    <p:animEffect transition="in" filter="wipe(down)">
                                      <p:cBhvr>
                                        <p:cTn id="39"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Journey to sustain</a:t>
            </a:r>
            <a:endParaRPr lang="en-US" dirty="0"/>
          </a:p>
        </p:txBody>
      </p:sp>
      <p:sp>
        <p:nvSpPr>
          <p:cNvPr id="3" name="Text Placeholder 2"/>
          <p:cNvSpPr>
            <a:spLocks noGrp="1"/>
          </p:cNvSpPr>
          <p:nvPr>
            <p:ph type="body" idx="1"/>
          </p:nvPr>
        </p:nvSpPr>
        <p:spPr>
          <a:xfrm>
            <a:off x="0" y="1828800"/>
            <a:ext cx="3505200" cy="639762"/>
          </a:xfrm>
        </p:spPr>
        <p:txBody>
          <a:bodyPr/>
          <a:lstStyle/>
          <a:p>
            <a:endParaRPr lang="en-US" dirty="0" smtClean="0"/>
          </a:p>
          <a:p>
            <a:r>
              <a:rPr lang="en-US" dirty="0" smtClean="0"/>
              <a:t>Creating a path and Following a process</a:t>
            </a:r>
            <a:endParaRPr lang="en-US" dirty="0"/>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066800" y="2514600"/>
            <a:ext cx="1162050" cy="1524000"/>
          </a:xfrm>
        </p:spPr>
      </p:pic>
      <p:sp>
        <p:nvSpPr>
          <p:cNvPr id="5" name="Text Placeholder 4"/>
          <p:cNvSpPr>
            <a:spLocks noGrp="1"/>
          </p:cNvSpPr>
          <p:nvPr>
            <p:ph type="body" sz="quarter" idx="3"/>
          </p:nvPr>
        </p:nvSpPr>
        <p:spPr>
          <a:xfrm rot="10800000" flipV="1">
            <a:off x="-304800" y="4267200"/>
            <a:ext cx="3429000" cy="533400"/>
          </a:xfrm>
        </p:spPr>
        <p:txBody>
          <a:bodyPr/>
          <a:lstStyle/>
          <a:p>
            <a:r>
              <a:rPr lang="en-US" dirty="0"/>
              <a:t>C</a:t>
            </a:r>
            <a:r>
              <a:rPr lang="en-US" dirty="0" smtClean="0"/>
              <a:t>ollaboration</a:t>
            </a:r>
            <a:endParaRPr lang="en-US" dirty="0"/>
          </a:p>
        </p:txBody>
      </p:sp>
      <p:pic>
        <p:nvPicPr>
          <p:cNvPr id="8" name="Content Placeholder 7"/>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85800" y="4953000"/>
            <a:ext cx="1771650" cy="1323975"/>
          </a:xfrm>
        </p:spPr>
      </p:pic>
      <p:pic>
        <p:nvPicPr>
          <p:cNvPr id="9" name="Picture 8" descr="Current Strategic Plan- 05 - Microsoft Publisher"/>
          <p:cNvPicPr>
            <a:picLocks noChangeAspect="1"/>
          </p:cNvPicPr>
          <p:nvPr/>
        </p:nvPicPr>
        <p:blipFill rotWithShape="1">
          <a:blip r:embed="rId5">
            <a:extLst>
              <a:ext uri="{28A0092B-C50C-407E-A947-70E740481C1C}">
                <a14:useLocalDpi xmlns:a14="http://schemas.microsoft.com/office/drawing/2010/main" val="0"/>
              </a:ext>
            </a:extLst>
          </a:blip>
          <a:srcRect l="26034" t="16853" r="15862"/>
          <a:stretch/>
        </p:blipFill>
        <p:spPr>
          <a:xfrm>
            <a:off x="3200400" y="2133600"/>
            <a:ext cx="5312980" cy="4093068"/>
          </a:xfrm>
          <a:prstGeom prst="rect">
            <a:avLst/>
          </a:prstGeom>
        </p:spPr>
      </p:pic>
    </p:spTree>
    <p:extLst>
      <p:ext uri="{BB962C8B-B14F-4D97-AF65-F5344CB8AC3E}">
        <p14:creationId xmlns:p14="http://schemas.microsoft.com/office/powerpoint/2010/main" val="568396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Thinking outside the box</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94316" y="3352800"/>
            <a:ext cx="2466975" cy="1847850"/>
          </a:xfrm>
        </p:spPr>
      </p:pic>
      <p:sp>
        <p:nvSpPr>
          <p:cNvPr id="5" name="Right Arrow 4"/>
          <p:cNvSpPr/>
          <p:nvPr/>
        </p:nvSpPr>
        <p:spPr>
          <a:xfrm>
            <a:off x="3581400" y="1642241"/>
            <a:ext cx="1892808" cy="10942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a:t>
            </a:r>
            <a:endParaRPr lang="en-US" dirty="0"/>
          </a:p>
        </p:txBody>
      </p:sp>
      <p:sp>
        <p:nvSpPr>
          <p:cNvPr id="7" name="Rectangle 6"/>
          <p:cNvSpPr/>
          <p:nvPr/>
        </p:nvSpPr>
        <p:spPr>
          <a:xfrm>
            <a:off x="262758" y="1738885"/>
            <a:ext cx="2840421" cy="907671"/>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 </a:t>
            </a:r>
            <a:r>
              <a:rPr lang="en-US" dirty="0"/>
              <a:t>Single data point/ annual event</a:t>
            </a:r>
          </a:p>
        </p:txBody>
      </p:sp>
      <p:sp>
        <p:nvSpPr>
          <p:cNvPr id="9" name="Rounded Rectangle 8"/>
          <p:cNvSpPr/>
          <p:nvPr/>
        </p:nvSpPr>
        <p:spPr>
          <a:xfrm>
            <a:off x="6008930" y="1732156"/>
            <a:ext cx="2798380" cy="782444"/>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t>Data driven dialogues</a:t>
            </a:r>
          </a:p>
        </p:txBody>
      </p:sp>
      <p:sp>
        <p:nvSpPr>
          <p:cNvPr id="10" name="Rectangle 9"/>
          <p:cNvSpPr/>
          <p:nvPr/>
        </p:nvSpPr>
        <p:spPr>
          <a:xfrm>
            <a:off x="262757" y="2828597"/>
            <a:ext cx="2840421" cy="5334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Flat </a:t>
            </a:r>
            <a:r>
              <a:rPr lang="en-US" dirty="0" err="1"/>
              <a:t>RtI</a:t>
            </a:r>
            <a:r>
              <a:rPr lang="en-US" dirty="0"/>
              <a:t> pyramid</a:t>
            </a:r>
          </a:p>
        </p:txBody>
      </p:sp>
      <p:sp>
        <p:nvSpPr>
          <p:cNvPr id="13" name="Rounded Rectangle 12"/>
          <p:cNvSpPr/>
          <p:nvPr/>
        </p:nvSpPr>
        <p:spPr>
          <a:xfrm>
            <a:off x="6008930" y="2646556"/>
            <a:ext cx="2819398" cy="652298"/>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t>Targeted intervention times</a:t>
            </a:r>
          </a:p>
        </p:txBody>
      </p:sp>
      <p:sp>
        <p:nvSpPr>
          <p:cNvPr id="14" name="Rectangle 13"/>
          <p:cNvSpPr/>
          <p:nvPr/>
        </p:nvSpPr>
        <p:spPr>
          <a:xfrm>
            <a:off x="262756" y="3559066"/>
            <a:ext cx="2840421" cy="5334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Reacting </a:t>
            </a:r>
            <a:r>
              <a:rPr lang="en-US" dirty="0"/>
              <a:t>and avoiding</a:t>
            </a:r>
          </a:p>
        </p:txBody>
      </p:sp>
      <p:sp>
        <p:nvSpPr>
          <p:cNvPr id="16" name="Rectangle 15"/>
          <p:cNvSpPr/>
          <p:nvPr/>
        </p:nvSpPr>
        <p:spPr>
          <a:xfrm>
            <a:off x="262758" y="5105400"/>
            <a:ext cx="2840421" cy="6477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Voice of the Loud Minority</a:t>
            </a:r>
            <a:endParaRPr lang="en-US" dirty="0"/>
          </a:p>
        </p:txBody>
      </p:sp>
      <p:sp>
        <p:nvSpPr>
          <p:cNvPr id="18" name="Rectangle 17"/>
          <p:cNvSpPr/>
          <p:nvPr/>
        </p:nvSpPr>
        <p:spPr>
          <a:xfrm>
            <a:off x="254870" y="4343400"/>
            <a:ext cx="2840421" cy="5334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Do</a:t>
            </a:r>
            <a:endParaRPr lang="en-US" dirty="0"/>
          </a:p>
        </p:txBody>
      </p:sp>
      <p:sp>
        <p:nvSpPr>
          <p:cNvPr id="19" name="Rectangle 18"/>
          <p:cNvSpPr/>
          <p:nvPr/>
        </p:nvSpPr>
        <p:spPr>
          <a:xfrm>
            <a:off x="254871" y="5945610"/>
            <a:ext cx="2840421" cy="683789"/>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Managerial</a:t>
            </a:r>
          </a:p>
          <a:p>
            <a:pPr algn="ctr"/>
            <a:r>
              <a:rPr lang="en-US" dirty="0" smtClean="0"/>
              <a:t> Event Driven</a:t>
            </a:r>
            <a:endParaRPr lang="en-US" dirty="0"/>
          </a:p>
        </p:txBody>
      </p:sp>
      <p:sp>
        <p:nvSpPr>
          <p:cNvPr id="20" name="Rounded Rectangle 19"/>
          <p:cNvSpPr/>
          <p:nvPr/>
        </p:nvSpPr>
        <p:spPr>
          <a:xfrm>
            <a:off x="6008930" y="3511771"/>
            <a:ext cx="2885085" cy="533400"/>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Anticipating needs</a:t>
            </a:r>
            <a:endParaRPr lang="en-US" dirty="0"/>
          </a:p>
        </p:txBody>
      </p:sp>
      <p:sp>
        <p:nvSpPr>
          <p:cNvPr id="21" name="Rounded Rectangle 20"/>
          <p:cNvSpPr/>
          <p:nvPr/>
        </p:nvSpPr>
        <p:spPr>
          <a:xfrm>
            <a:off x="6008930" y="4343399"/>
            <a:ext cx="2864071" cy="461141"/>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Plan-Do- Check- Adjust</a:t>
            </a:r>
            <a:endParaRPr lang="en-US" dirty="0"/>
          </a:p>
        </p:txBody>
      </p:sp>
      <p:sp>
        <p:nvSpPr>
          <p:cNvPr id="24" name="Rounded Rectangle 23"/>
          <p:cNvSpPr/>
          <p:nvPr/>
        </p:nvSpPr>
        <p:spPr>
          <a:xfrm>
            <a:off x="6008929" y="5105400"/>
            <a:ext cx="2864071" cy="647700"/>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Feedback surveys</a:t>
            </a:r>
            <a:endParaRPr lang="en-US" dirty="0"/>
          </a:p>
        </p:txBody>
      </p:sp>
      <p:sp>
        <p:nvSpPr>
          <p:cNvPr id="25" name="Rounded Rectangle 24"/>
          <p:cNvSpPr/>
          <p:nvPr/>
        </p:nvSpPr>
        <p:spPr>
          <a:xfrm>
            <a:off x="6008930" y="5931853"/>
            <a:ext cx="2864071" cy="683789"/>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Restructuring time </a:t>
            </a:r>
          </a:p>
          <a:p>
            <a:pPr algn="ctr"/>
            <a:r>
              <a:rPr lang="en-US" dirty="0" smtClean="0"/>
              <a:t>and PD</a:t>
            </a:r>
            <a:endParaRPr lang="en-US" dirty="0"/>
          </a:p>
        </p:txBody>
      </p:sp>
    </p:spTree>
    <p:extLst>
      <p:ext uri="{BB962C8B-B14F-4D97-AF65-F5344CB8AC3E}">
        <p14:creationId xmlns:p14="http://schemas.microsoft.com/office/powerpoint/2010/main" val="3722742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ppt_x"/>
                                          </p:val>
                                        </p:tav>
                                        <p:tav tm="100000">
                                          <p:val>
                                            <p:strVal val="#ppt_x"/>
                                          </p:val>
                                        </p:tav>
                                      </p:tavLst>
                                    </p:anim>
                                    <p:anim calcmode="lin" valueType="num">
                                      <p:cBhvr additive="base">
                                        <p:cTn id="5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ppt_x"/>
                                          </p:val>
                                        </p:tav>
                                        <p:tav tm="100000">
                                          <p:val>
                                            <p:strVal val="#ppt_x"/>
                                          </p:val>
                                        </p:tav>
                                      </p:tavLst>
                                    </p:anim>
                                    <p:anim calcmode="lin" valueType="num">
                                      <p:cBhvr additive="base">
                                        <p:cTn id="6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ppt_x"/>
                                          </p:val>
                                        </p:tav>
                                        <p:tav tm="100000">
                                          <p:val>
                                            <p:strVal val="#ppt_x"/>
                                          </p:val>
                                        </p:tav>
                                      </p:tavLst>
                                    </p:anim>
                                    <p:anim calcmode="lin" valueType="num">
                                      <p:cBhvr additive="base">
                                        <p:cTn id="6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fill="hold"/>
                                        <p:tgtEl>
                                          <p:spTgt spid="25"/>
                                        </p:tgtEl>
                                        <p:attrNameLst>
                                          <p:attrName>ppt_x</p:attrName>
                                        </p:attrNameLst>
                                      </p:cBhvr>
                                      <p:tavLst>
                                        <p:tav tm="0">
                                          <p:val>
                                            <p:strVal val="#ppt_x"/>
                                          </p:val>
                                        </p:tav>
                                        <p:tav tm="100000">
                                          <p:val>
                                            <p:strVal val="#ppt_x"/>
                                          </p:val>
                                        </p:tav>
                                      </p:tavLst>
                                    </p:anim>
                                    <p:anim calcmode="lin" valueType="num">
                                      <p:cBhvr additive="base">
                                        <p:cTn id="7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3" grpId="0" animBg="1"/>
      <p:bldP spid="14" grpId="0" animBg="1"/>
      <p:bldP spid="16" grpId="0" animBg="1"/>
      <p:bldP spid="18" grpId="0" animBg="1"/>
      <p:bldP spid="19" grpId="0" animBg="1"/>
      <p:bldP spid="20" grpId="0" animBg="1"/>
      <p:bldP spid="21" grpId="0" animBg="1"/>
      <p:bldP spid="24" grpId="0"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Cold feet and jumping ship</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1000" y="1752600"/>
            <a:ext cx="3395662" cy="3887189"/>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24600" y="2330725"/>
            <a:ext cx="2514600" cy="2873828"/>
          </a:xfrm>
          <a:prstGeom prst="rect">
            <a:avLst/>
          </a:prstGeom>
        </p:spPr>
      </p:pic>
      <p:sp>
        <p:nvSpPr>
          <p:cNvPr id="6" name="TextBox 5"/>
          <p:cNvSpPr txBox="1"/>
          <p:nvPr/>
        </p:nvSpPr>
        <p:spPr>
          <a:xfrm>
            <a:off x="5334000" y="5420362"/>
            <a:ext cx="3505200" cy="830997"/>
          </a:xfrm>
          <a:prstGeom prst="rect">
            <a:avLst/>
          </a:prstGeom>
          <a:noFill/>
        </p:spPr>
        <p:txBody>
          <a:bodyPr wrap="square" rtlCol="0">
            <a:spAutoFit/>
          </a:bodyPr>
          <a:lstStyle/>
          <a:p>
            <a:pPr algn="ctr"/>
            <a:r>
              <a:rPr lang="en-US" sz="2400" b="1" dirty="0" smtClean="0"/>
              <a:t>And throwing in life preservers!</a:t>
            </a:r>
            <a:endParaRPr lang="en-US" sz="2400" b="1" dirty="0"/>
          </a:p>
        </p:txBody>
      </p:sp>
      <p:sp>
        <p:nvSpPr>
          <p:cNvPr id="7" name="TextBox 6"/>
          <p:cNvSpPr txBox="1"/>
          <p:nvPr/>
        </p:nvSpPr>
        <p:spPr>
          <a:xfrm>
            <a:off x="381000" y="5721744"/>
            <a:ext cx="3429000" cy="461665"/>
          </a:xfrm>
          <a:prstGeom prst="rect">
            <a:avLst/>
          </a:prstGeom>
          <a:noFill/>
        </p:spPr>
        <p:txBody>
          <a:bodyPr wrap="square" rtlCol="0">
            <a:spAutoFit/>
          </a:bodyPr>
          <a:lstStyle/>
          <a:p>
            <a:pPr algn="ctr"/>
            <a:r>
              <a:rPr lang="en-US" sz="2400" b="1" dirty="0"/>
              <a:t>Providing socks</a:t>
            </a:r>
            <a:r>
              <a:rPr lang="en-US" sz="2400" dirty="0"/>
              <a:t>! </a:t>
            </a:r>
          </a:p>
        </p:txBody>
      </p:sp>
      <p:sp>
        <p:nvSpPr>
          <p:cNvPr id="8" name="Rounded Rectangular Callout 7"/>
          <p:cNvSpPr/>
          <p:nvPr/>
        </p:nvSpPr>
        <p:spPr>
          <a:xfrm>
            <a:off x="3417174" y="1686756"/>
            <a:ext cx="2819401" cy="1298448"/>
          </a:xfrm>
          <a:prstGeom prst="wedgeRoundRectCallout">
            <a:avLst>
              <a:gd name="adj1" fmla="val -100255"/>
              <a:gd name="adj2" fmla="val 6648"/>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This whole change thing is leaving me feeling slightly chilly!</a:t>
            </a:r>
            <a:endParaRPr lang="en-US" dirty="0"/>
          </a:p>
        </p:txBody>
      </p:sp>
      <p:sp>
        <p:nvSpPr>
          <p:cNvPr id="10" name="Rounded Rectangular Callout 9"/>
          <p:cNvSpPr/>
          <p:nvPr/>
        </p:nvSpPr>
        <p:spPr>
          <a:xfrm>
            <a:off x="4343400" y="4191000"/>
            <a:ext cx="2209799" cy="972716"/>
          </a:xfrm>
          <a:prstGeom prst="wedgeRoundRectCallout">
            <a:avLst>
              <a:gd name="adj1" fmla="val 85272"/>
              <a:gd name="adj2" fmla="val -124458"/>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I’m OUUTTTTAAAAA here!</a:t>
            </a:r>
            <a:endParaRPr lang="en-US" dirty="0"/>
          </a:p>
        </p:txBody>
      </p:sp>
    </p:spTree>
    <p:extLst>
      <p:ext uri="{BB962C8B-B14F-4D97-AF65-F5344CB8AC3E}">
        <p14:creationId xmlns:p14="http://schemas.microsoft.com/office/powerpoint/2010/main" val="1217852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up our iceberg</a:t>
            </a:r>
            <a:endParaRPr lang="en-US" dirty="0"/>
          </a:p>
        </p:txBody>
      </p:sp>
      <p:sp>
        <p:nvSpPr>
          <p:cNvPr id="3" name="Text Placeholder 2"/>
          <p:cNvSpPr>
            <a:spLocks noGrp="1"/>
          </p:cNvSpPr>
          <p:nvPr>
            <p:ph type="body" idx="1"/>
          </p:nvPr>
        </p:nvSpPr>
        <p:spPr/>
        <p:txBody>
          <a:bodyPr/>
          <a:lstStyle/>
          <a:p>
            <a:r>
              <a:rPr lang="en-US" dirty="0" smtClean="0"/>
              <a:t>awakening</a:t>
            </a:r>
            <a:endParaRPr lang="en-US" dirty="0"/>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33400" y="2362200"/>
            <a:ext cx="3493294" cy="3493294"/>
          </a:xfrm>
        </p:spPr>
      </p:pic>
      <p:sp>
        <p:nvSpPr>
          <p:cNvPr id="5" name="Text Placeholder 4"/>
          <p:cNvSpPr>
            <a:spLocks noGrp="1"/>
          </p:cNvSpPr>
          <p:nvPr>
            <p:ph type="body" sz="quarter" idx="3"/>
          </p:nvPr>
        </p:nvSpPr>
        <p:spPr/>
        <p:txBody>
          <a:bodyPr/>
          <a:lstStyle/>
          <a:p>
            <a:r>
              <a:rPr lang="en-US" dirty="0" smtClean="0"/>
              <a:t>Finding resources outside of our iceberg</a:t>
            </a:r>
            <a:endParaRPr lang="en-US" dirty="0"/>
          </a:p>
        </p:txBody>
      </p:sp>
      <p:pic>
        <p:nvPicPr>
          <p:cNvPr id="8" name="Content Placeholder 7"/>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4648200" y="2667000"/>
            <a:ext cx="4080548" cy="2944019"/>
          </a:xfrm>
        </p:spPr>
      </p:pic>
    </p:spTree>
    <p:extLst>
      <p:ext uri="{BB962C8B-B14F-4D97-AF65-F5344CB8AC3E}">
        <p14:creationId xmlns:p14="http://schemas.microsoft.com/office/powerpoint/2010/main" val="1094769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created a need</a:t>
            </a:r>
            <a:endParaRPr lang="en-US" dirty="0"/>
          </a:p>
        </p:txBody>
      </p:sp>
      <p:sp>
        <p:nvSpPr>
          <p:cNvPr id="3" name="Text Placeholder 2"/>
          <p:cNvSpPr>
            <a:spLocks noGrp="1"/>
          </p:cNvSpPr>
          <p:nvPr>
            <p:ph type="body" idx="1"/>
          </p:nvPr>
        </p:nvSpPr>
        <p:spPr>
          <a:xfrm>
            <a:off x="2362200" y="1905000"/>
            <a:ext cx="4040188" cy="609600"/>
          </a:xfrm>
        </p:spPr>
        <p:txBody>
          <a:bodyPr/>
          <a:lstStyle/>
          <a:p>
            <a:r>
              <a:rPr lang="en-US" dirty="0" smtClean="0"/>
              <a:t>Sometimes if felt like…</a:t>
            </a:r>
            <a:endParaRPr lang="en-US" dirty="0"/>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362200" y="2699244"/>
            <a:ext cx="4114800" cy="3608687"/>
          </a:xfrm>
        </p:spPr>
      </p:pic>
    </p:spTree>
    <p:extLst>
      <p:ext uri="{BB962C8B-B14F-4D97-AF65-F5344CB8AC3E}">
        <p14:creationId xmlns:p14="http://schemas.microsoft.com/office/powerpoint/2010/main" val="1688868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1435</TotalTime>
  <Words>831</Words>
  <Application>Microsoft Office PowerPoint</Application>
  <PresentationFormat>On-screen Show (4:3)</PresentationFormat>
  <Paragraphs>95</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Apothecary</vt:lpstr>
      <vt:lpstr>Our iceberg is…… changing </vt:lpstr>
      <vt:lpstr>The beginning</vt:lpstr>
      <vt:lpstr>Structures to accomplish Goals</vt:lpstr>
      <vt:lpstr>Creating uRGENCY</vt:lpstr>
      <vt:lpstr>A Journey to sustain</vt:lpstr>
      <vt:lpstr>Thinking outside the box</vt:lpstr>
      <vt:lpstr>Cold feet and jumping ship</vt:lpstr>
      <vt:lpstr>Building up our iceberg</vt:lpstr>
      <vt:lpstr>We created a need</vt:lpstr>
      <vt:lpstr>In the end….</vt:lpstr>
    </vt:vector>
  </TitlesOfParts>
  <Company>SSCMSSCCM01</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Iceburg is melting</dc:title>
  <dc:creator>Kari Backes</dc:creator>
  <cp:lastModifiedBy>Kari Backes</cp:lastModifiedBy>
  <cp:revision>28</cp:revision>
  <dcterms:created xsi:type="dcterms:W3CDTF">2012-05-07T20:09:33Z</dcterms:created>
  <dcterms:modified xsi:type="dcterms:W3CDTF">2012-05-15T13:29:51Z</dcterms:modified>
</cp:coreProperties>
</file>